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840" r:id="rId4"/>
    <p:sldMasterId id="2147484855" r:id="rId5"/>
    <p:sldMasterId id="2147484845" r:id="rId6"/>
  </p:sldMasterIdLst>
  <p:notesMasterIdLst>
    <p:notesMasterId r:id="rId14"/>
  </p:notesMasterIdLst>
  <p:handoutMasterIdLst>
    <p:handoutMasterId r:id="rId15"/>
  </p:handoutMasterIdLst>
  <p:sldIdLst>
    <p:sldId id="406" r:id="rId7"/>
    <p:sldId id="414" r:id="rId8"/>
    <p:sldId id="415" r:id="rId9"/>
    <p:sldId id="408" r:id="rId10"/>
    <p:sldId id="410" r:id="rId11"/>
    <p:sldId id="411" r:id="rId12"/>
    <p:sldId id="405" r:id="rId13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6BE"/>
    <a:srgbClr val="019FDE"/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400" autoAdjust="0"/>
  </p:normalViewPr>
  <p:slideViewPr>
    <p:cSldViewPr snapToGrid="0">
      <p:cViewPr>
        <p:scale>
          <a:sx n="141" d="100"/>
          <a:sy n="141" d="100"/>
        </p:scale>
        <p:origin x="-77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6ACD100-AA70-4635-9391-08174F38D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83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685800" y="1215189"/>
            <a:ext cx="7785100" cy="1099386"/>
          </a:xfrm>
          <a:prstGeom prst="rect">
            <a:avLst/>
          </a:prstGeom>
        </p:spPr>
        <p:txBody>
          <a:bodyPr vert="horz" lIns="0" rIns="0" bIns="0" anchor="b" anchorCtr="0"/>
          <a:lstStyle>
            <a:lvl1pPr marL="0" algn="l" defTabSz="342900" rtl="0" eaLnBrk="1" latinLnBrk="0" hangingPunct="1">
              <a:spcBef>
                <a:spcPct val="0"/>
              </a:spcBef>
              <a:buNone/>
              <a:defRPr lang="de-DE" sz="2400" b="0" i="0" kern="1200" dirty="0">
                <a:solidFill>
                  <a:schemeClr val="tx2"/>
                </a:solidFill>
                <a:latin typeface="Open Sans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1pPr>
          </a:lstStyle>
          <a:p>
            <a:r>
              <a:rPr lang="de-DE" dirty="0"/>
              <a:t>PAPER TITLE </a:t>
            </a:r>
            <a:br>
              <a:rPr lang="de-DE" dirty="0"/>
            </a:br>
            <a:r>
              <a:rPr lang="de-DE" dirty="0"/>
              <a:t>ICAS PAPER No.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514599"/>
            <a:ext cx="7785100" cy="1245269"/>
          </a:xfrm>
          <a:prstGeom prst="rect">
            <a:avLst/>
          </a:prstGeom>
        </p:spPr>
        <p:txBody>
          <a:bodyPr vert="horz" lIns="0" rIns="0" bIns="0"/>
          <a:lstStyle>
            <a:lvl1pPr marL="0" indent="0" algn="l" defTabSz="342900" rtl="0" eaLnBrk="1" latinLnBrk="0" hangingPunct="1">
              <a:spcBef>
                <a:spcPct val="20000"/>
              </a:spcBef>
              <a:buFont typeface="Arial"/>
              <a:buNone/>
              <a:defRPr lang="de-DE" sz="1500" b="0" i="0" kern="1200" dirty="0" smtClean="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342900" rtl="0" eaLnBrk="1" latinLnBrk="0" hangingPunct="1">
              <a:spcBef>
                <a:spcPct val="20000"/>
              </a:spcBef>
              <a:buFont typeface="Arial"/>
              <a:buNone/>
              <a:defRPr lang="de-DE" sz="1500" b="0" i="0" kern="1200" dirty="0" smtClean="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0" indent="0" algn="l" defTabSz="342900" rtl="0" eaLnBrk="1" latinLnBrk="0" hangingPunct="1">
              <a:spcBef>
                <a:spcPct val="20000"/>
              </a:spcBef>
              <a:buFont typeface="Arial"/>
              <a:buNone/>
              <a:defRPr lang="de-DE" sz="1500" b="0" i="0" kern="1200" dirty="0" smtClean="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0" indent="0" algn="l" defTabSz="342900" rtl="0" eaLnBrk="1" latinLnBrk="0" hangingPunct="1">
              <a:spcBef>
                <a:spcPct val="20000"/>
              </a:spcBef>
              <a:buFont typeface="Arial"/>
              <a:buNone/>
              <a:defRPr lang="de-DE" sz="1500" b="0" i="0" kern="1200" dirty="0" smtClean="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0" indent="0" algn="l" defTabSz="342900" rtl="0" eaLnBrk="1" latinLnBrk="0" hangingPunct="1">
              <a:spcBef>
                <a:spcPct val="20000"/>
              </a:spcBef>
              <a:buFont typeface="Arial"/>
              <a:buNone/>
              <a:defRPr lang="de-DE" sz="1500" b="0" i="0" kern="1200" dirty="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de-DE" dirty="0"/>
              <a:t>Authors</a:t>
            </a:r>
          </a:p>
          <a:p>
            <a:pPr lvl="0"/>
            <a:r>
              <a:rPr lang="de-DE" dirty="0"/>
              <a:t>Company/Organization</a:t>
            </a:r>
          </a:p>
        </p:txBody>
      </p:sp>
    </p:spTree>
    <p:extLst>
      <p:ext uri="{BB962C8B-B14F-4D97-AF65-F5344CB8AC3E}">
        <p14:creationId xmlns:p14="http://schemas.microsoft.com/office/powerpoint/2010/main" val="278849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685800" y="2725152"/>
            <a:ext cx="7785100" cy="1099386"/>
          </a:xfrm>
          <a:prstGeom prst="rect">
            <a:avLst/>
          </a:prstGeom>
        </p:spPr>
        <p:txBody>
          <a:bodyPr vert="horz" lIns="0" rIns="0" bIns="0" anchor="b" anchorCtr="0"/>
          <a:lstStyle>
            <a:lvl1pPr marL="0" algn="l" defTabSz="342900" rtl="0" eaLnBrk="1" latinLnBrk="0" hangingPunct="1">
              <a:spcBef>
                <a:spcPct val="0"/>
              </a:spcBef>
              <a:buNone/>
              <a:defRPr lang="de-DE" sz="2400" b="0" i="0" kern="1200" dirty="0">
                <a:solidFill>
                  <a:schemeClr val="tx2"/>
                </a:solidFill>
                <a:latin typeface="Open Sans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1pPr>
          </a:lstStyle>
          <a:p>
            <a:r>
              <a:rPr lang="de-DE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37891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BAE4F49-77CC-458E-AB9C-399F213D7D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715" y="4413168"/>
            <a:ext cx="3850285" cy="7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4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802418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Subtitle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282240"/>
            <a:ext cx="4040188" cy="331238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802418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Subtitle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282240"/>
            <a:ext cx="4041775" cy="331238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B100-9989-F34E-92F9-CB4946CF0D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79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8384"/>
            <a:ext cx="4038600" cy="368623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8384"/>
            <a:ext cx="4038600" cy="368623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32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6ACD100-AA70-4635-9391-08174F38D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29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6ACD100-AA70-4635-9391-08174F38D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04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6ACD100-AA70-4635-9391-08174F38D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2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802418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Subtitle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282240"/>
            <a:ext cx="4040188" cy="331238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802418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Subtitle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282240"/>
            <a:ext cx="4041775" cy="331238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B100-9989-F34E-92F9-CB4946CF0D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28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8384"/>
            <a:ext cx="4038600" cy="368623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8384"/>
            <a:ext cx="4038600" cy="368623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55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SLIDE TITLE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96ACD100-AA70-4635-9391-08174F38D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490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>
            <a:cxnSpLocks/>
          </p:cNvCxnSpPr>
          <p:nvPr/>
        </p:nvCxnSpPr>
        <p:spPr>
          <a:xfrm>
            <a:off x="0" y="580893"/>
            <a:ext cx="9144000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0913"/>
            <a:ext cx="8229600" cy="534392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de-DE" dirty="0"/>
              <a:t>SLIDE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908386"/>
            <a:ext cx="8229600" cy="3686237"/>
          </a:xfrm>
          <a:prstGeom prst="rect">
            <a:avLst/>
          </a:prstGeom>
        </p:spPr>
        <p:txBody>
          <a:bodyPr vert="horz" lIns="0" tIns="45720" rIns="9144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28EBF6B5-D1DA-42DE-BF7B-ADB5443F163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7564"/>
            <a:ext cx="1402007" cy="26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0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3" r:id="rId2"/>
    <p:sldLayoutId id="2147484842" r:id="rId3"/>
    <p:sldLayoutId id="2147484852" r:id="rId4"/>
    <p:sldLayoutId id="2147484853" r:id="rId5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lang="de-DE" sz="2400" b="0" i="0" kern="1200" dirty="0">
          <a:solidFill>
            <a:schemeClr val="tx2"/>
          </a:solidFill>
          <a:latin typeface="Open Sans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257175" indent="-257175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57213" indent="-214313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857250" indent="-17145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200150" indent="-17145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543050" indent="-17145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>
            <a:cxnSpLocks/>
          </p:cNvCxnSpPr>
          <p:nvPr/>
        </p:nvCxnSpPr>
        <p:spPr>
          <a:xfrm>
            <a:off x="0" y="580893"/>
            <a:ext cx="9144000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0913"/>
            <a:ext cx="8229600" cy="534392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de-DE" dirty="0"/>
              <a:t>SLIDE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908386"/>
            <a:ext cx="8229600" cy="3686237"/>
          </a:xfrm>
          <a:prstGeom prst="rect">
            <a:avLst/>
          </a:prstGeom>
        </p:spPr>
        <p:txBody>
          <a:bodyPr vert="horz" lIns="0" tIns="45720" rIns="9144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Fourth Level</a:t>
            </a:r>
          </a:p>
          <a:p>
            <a:pPr lvl="4"/>
            <a:r>
              <a:rPr lang="de-DE" dirty="0"/>
              <a:t>Fifth Level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B100-9989-F34E-92F9-CB4946CF0D63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139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6" r:id="rId1"/>
    <p:sldLayoutId id="2147484857" r:id="rId2"/>
    <p:sldLayoutId id="2147484858" r:id="rId3"/>
    <p:sldLayoutId id="2147484859" r:id="rId4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lang="de-DE" sz="2400" b="0" i="0" kern="1200" dirty="0">
          <a:solidFill>
            <a:schemeClr val="tx2"/>
          </a:solidFill>
          <a:latin typeface="Open Sans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257175" indent="-257175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57213" indent="-214313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857250" indent="-17145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200150" indent="-17145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543050" indent="-17145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="" xmlns:a16="http://schemas.microsoft.com/office/drawing/2014/main" id="{5BAE4F49-77CC-458E-AB9C-399F213D7D1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715" y="4413168"/>
            <a:ext cx="3850285" cy="7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3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6" r:id="rId1"/>
    <p:sldLayoutId id="2147484854" r:id="rId2"/>
    <p:sldLayoutId id="2147484851" r:id="rId3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2EDD74-02E3-494C-990B-F208903A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[PAPER TITLE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3876742-F736-4563-A0B7-8323F46C0B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de-DE" dirty="0"/>
              <a:t>Author(s)</a:t>
            </a:r>
          </a:p>
          <a:p>
            <a:pPr lvl="0"/>
            <a:r>
              <a:rPr lang="de-DE" dirty="0"/>
              <a:t>Company/Organization</a:t>
            </a:r>
          </a:p>
        </p:txBody>
      </p:sp>
    </p:spTree>
    <p:extLst>
      <p:ext uri="{BB962C8B-B14F-4D97-AF65-F5344CB8AC3E}">
        <p14:creationId xmlns:p14="http://schemas.microsoft.com/office/powerpoint/2010/main" val="117914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33B0A9-497C-4CA6-86CA-262934B7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Content and Structure</a:t>
            </a:r>
          </a:p>
        </p:txBody>
      </p:sp>
    </p:spTree>
    <p:extLst>
      <p:ext uri="{BB962C8B-B14F-4D97-AF65-F5344CB8AC3E}">
        <p14:creationId xmlns:p14="http://schemas.microsoft.com/office/powerpoint/2010/main" val="140693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33B0A9-497C-4CA6-86CA-262934B7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Appearance</a:t>
            </a:r>
          </a:p>
        </p:txBody>
      </p:sp>
    </p:spTree>
    <p:extLst>
      <p:ext uri="{BB962C8B-B14F-4D97-AF65-F5344CB8AC3E}">
        <p14:creationId xmlns:p14="http://schemas.microsoft.com/office/powerpoint/2010/main" val="411197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1E5600-C19C-4ACA-B870-536F2898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8C0D36-0236-499E-9F75-9B4FB7F9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slide template with a 16:9 aspect ratio.</a:t>
            </a:r>
          </a:p>
          <a:p>
            <a:r>
              <a:rPr lang="en-US" dirty="0"/>
              <a:t>Use at least 18-point font on your slides.</a:t>
            </a:r>
          </a:p>
          <a:p>
            <a:r>
              <a:rPr lang="en-US" dirty="0"/>
              <a:t>Avoid complicated slides with too many pictures and words with no logical flow. If necessary, break complex topics into multiple slides or use animation.</a:t>
            </a:r>
          </a:p>
          <a:p>
            <a:r>
              <a:rPr lang="en-US" dirty="0"/>
              <a:t>Build slides using animations.</a:t>
            </a:r>
          </a:p>
          <a:p>
            <a:r>
              <a:rPr lang="en-US" dirty="0"/>
              <a:t>Highlight key messages use take-away boxes.</a:t>
            </a:r>
          </a:p>
          <a:p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3A8492E5-6416-4C66-8671-CC6EBD2FF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</p:spPr>
        <p:txBody>
          <a:bodyPr/>
          <a:lstStyle/>
          <a:p>
            <a:fld id="{87F8B100-9989-F34E-92F9-CB4946CF0D6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46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1E5600-C19C-4ACA-B870-536F2898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SLIDES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8C0D36-0236-499E-9F75-9B4FB7F9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bullet points as a script for your presentation. The bullet points should be used to emphasize key points. </a:t>
            </a:r>
          </a:p>
          <a:p>
            <a:r>
              <a:rPr lang="en-US" dirty="0"/>
              <a:t>Do not use full sentences for your presentation. The audience will read your slides instead of listening to your words.</a:t>
            </a:r>
          </a:p>
          <a:p>
            <a:r>
              <a:rPr lang="en-US" dirty="0"/>
              <a:t>Avoid detailed equations and walking through theorems/proofs/lemmas. The audience will not be able to process the details during your talk! Use plain English to describe the outcomes and refer the interested reader to the paper for details.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B495A802-17F0-4A34-BCB7-D3E6A51F3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F8B100-9989-F34E-92F9-CB4946CF0D6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856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1E5600-C19C-4ACA-B870-536F2898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SLIDES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8C0D36-0236-499E-9F75-9B4FB7F9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figures and pictures to clarify and amplify key messages. </a:t>
            </a:r>
          </a:p>
          <a:p>
            <a:pPr lvl="1"/>
            <a:r>
              <a:rPr lang="en-US" dirty="0"/>
              <a:t>For figures, make sure the axes are properly labeled (with units as relevant) and use a legend when relevant.</a:t>
            </a:r>
          </a:p>
          <a:p>
            <a:pPr lvl="1"/>
            <a:r>
              <a:rPr lang="en-US" dirty="0"/>
              <a:t>Figures need to be self-explanatory and readable (increase the line width and font size if necessary).</a:t>
            </a:r>
          </a:p>
          <a:p>
            <a:pPr lvl="1"/>
            <a:r>
              <a:rPr lang="en-US" dirty="0"/>
              <a:t>Pictures need to be properly referenced if they are not yours.</a:t>
            </a:r>
          </a:p>
          <a:p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DA9512A2-D55A-4D5E-8B64-7E65E98B2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857750"/>
            <a:ext cx="338297" cy="273844"/>
          </a:xfrm>
        </p:spPr>
        <p:txBody>
          <a:bodyPr/>
          <a:lstStyle/>
          <a:p>
            <a:fld id="{87F8B100-9989-F34E-92F9-CB4946CF0D63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02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theme/theme1.xml><?xml version="1.0" encoding="utf-8"?>
<a:theme xmlns:a="http://schemas.openxmlformats.org/drawingml/2006/main" name="ICAS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AS Glob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B2D5380FE2F4D930C6B565C2D1F91" ma:contentTypeVersion="11" ma:contentTypeDescription="Create a new document." ma:contentTypeScope="" ma:versionID="7bb4524a6491913e10d18d3264613d60">
  <xsd:schema xmlns:xsd="http://www.w3.org/2001/XMLSchema" xmlns:xs="http://www.w3.org/2001/XMLSchema" xmlns:p="http://schemas.microsoft.com/office/2006/metadata/properties" xmlns:ns2="f68cf9e0-88e1-4f3b-adb3-cd048a316fce" xmlns:ns3="45189c86-d200-4f8e-8ba3-644445031606" targetNamespace="http://schemas.microsoft.com/office/2006/metadata/properties" ma:root="true" ma:fieldsID="fe491e7097e791f756d1677c32534ef1" ns2:_="" ns3:_="">
    <xsd:import namespace="f68cf9e0-88e1-4f3b-adb3-cd048a316fce"/>
    <xsd:import namespace="45189c86-d200-4f8e-8ba3-6444450316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f9e0-88e1-4f3b-adb3-cd048a316f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89c86-d200-4f8e-8ba3-644445031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4BE1A-A2C4-4862-8AD0-8BDC37D6A979}">
  <ds:schemaRefs>
    <ds:schemaRef ds:uri="http://schemas.microsoft.com/office/2006/documentManagement/types"/>
    <ds:schemaRef ds:uri="f68cf9e0-88e1-4f3b-adb3-cd048a316fce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45189c86-d200-4f8e-8ba3-64444503160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561E29E-EE55-4BBB-A007-996871FAB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cf9e0-88e1-4f3b-adb3-cd048a316fce"/>
    <ds:schemaRef ds:uri="45189c86-d200-4f8e-8ba3-644445031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238</Words>
  <Application>Microsoft Office PowerPoint</Application>
  <PresentationFormat>Pokaz na ekranie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ICAS Logo</vt:lpstr>
      <vt:lpstr>No Logo</vt:lpstr>
      <vt:lpstr>ICAS Globe</vt:lpstr>
      <vt:lpstr>[PAPER TITLE]</vt:lpstr>
      <vt:lpstr>Presentation Content and Structure</vt:lpstr>
      <vt:lpstr>Presentation Appearance</vt:lpstr>
      <vt:lpstr>MAKING YOUR SLIDES</vt:lpstr>
      <vt:lpstr>MAKING YOUR SLIDES (CONTINUED)</vt:lpstr>
      <vt:lpstr>MAKING YOUR SLIDES (CONTINUED)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AEC2021 template</dc:title>
  <dc:creator>Tomasz Grabowski</dc:creator>
  <cp:lastModifiedBy>Tomasz Grabowski</cp:lastModifiedBy>
  <cp:revision>36</cp:revision>
  <cp:lastPrinted>2018-09-25T14:02:34Z</cp:lastPrinted>
  <dcterms:modified xsi:type="dcterms:W3CDTF">2021-11-12T14:53:19Z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0x01010068EB2D5380FE2F4D930C6B565C2D1F91</vt:lpwstr>
  </property>
  <property fmtid="{D5CDD505-2E9C-101B-9397-08002B2CF9AE}" pid="3" name="_AdHocReviewCycleID">
    <vt:i4>640318600</vt:i4>
  </property>
  <property fmtid="{D5CDD505-2E9C-101B-9397-08002B2CF9AE}" pid="4" name="_NewReviewCycle">
    <vt:lpwstr/>
  </property>
  <property fmtid="{D5CDD505-2E9C-101B-9397-08002B2CF9AE}" pid="5" name="_EmailSubject">
    <vt:lpwstr>ICAS matters</vt:lpwstr>
  </property>
  <property fmtid="{D5CDD505-2E9C-101B-9397-08002B2CF9AE}" pid="6" name="_AuthorEmailDisplayName">
    <vt:lpwstr>Chris Atkin (ENG - Staff)</vt:lpwstr>
  </property>
</Properties>
</file>